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38" r:id="rId4"/>
  </p:sldMasterIdLst>
  <p:notesMasterIdLst>
    <p:notesMasterId r:id="rId26"/>
  </p:notesMasterIdLst>
  <p:handoutMasterIdLst>
    <p:handoutMasterId r:id="rId27"/>
  </p:handoutMasterIdLst>
  <p:sldIdLst>
    <p:sldId id="290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307" r:id="rId22"/>
    <p:sldId id="308" r:id="rId23"/>
    <p:sldId id="309" r:id="rId24"/>
    <p:sldId id="310" r:id="rId2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7" autoAdjust="0"/>
    <p:restoredTop sz="85602" autoAdjust="0"/>
  </p:normalViewPr>
  <p:slideViewPr>
    <p:cSldViewPr snapToGrid="0">
      <p:cViewPr varScale="1">
        <p:scale>
          <a:sx n="158" d="100"/>
          <a:sy n="158" d="100"/>
        </p:scale>
        <p:origin x="108" y="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CB4F3C-75A8-4BB8-A18E-B730DDD68B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AE10D8-98A5-4E68-A41F-7AA79FF69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764CF-3664-45D0-9B27-4222DB1A6BA7}" type="datetimeFigureOut">
              <a:rPr lang="en-US" smtClean="0"/>
              <a:t>4/26/2021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7EF411-0DAB-4BCE-94A8-E903E20549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1237F-7CCA-4423-B624-29C06FF2E7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CD4AB-B9A2-4248-B31F-8EBC71546D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79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7E720-7243-402E-A0D4-CE3189C951A5}" type="datetimeFigureOut">
              <a:rPr lang="en-US" noProof="0" smtClean="0"/>
              <a:t>4/26/2021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BE9C73-6CDE-45E2-97F8-E3C5308FA23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349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470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019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0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CD7A40E7-331A-409D-8385-D6893D1EA86A}"/>
              </a:ext>
            </a:extLst>
          </p:cNvPr>
          <p:cNvSpPr/>
          <p:nvPr userDrawn="1"/>
        </p:nvSpPr>
        <p:spPr>
          <a:xfrm>
            <a:off x="948394" y="941695"/>
            <a:ext cx="5452526" cy="497461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75561E95-1FD2-4358-9E4C-3D2E929E48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48394 w 12192000"/>
              <a:gd name="connsiteY0" fmla="*/ 941695 h 6858000"/>
              <a:gd name="connsiteX1" fmla="*/ 948394 w 12192000"/>
              <a:gd name="connsiteY1" fmla="*/ 5916305 h 6858000"/>
              <a:gd name="connsiteX2" fmla="*/ 6400920 w 12192000"/>
              <a:gd name="connsiteY2" fmla="*/ 5916305 h 6858000"/>
              <a:gd name="connsiteX3" fmla="*/ 6400920 w 12192000"/>
              <a:gd name="connsiteY3" fmla="*/ 941695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948394" y="941695"/>
                </a:moveTo>
                <a:lnTo>
                  <a:pt x="948394" y="5916305"/>
                </a:lnTo>
                <a:lnTo>
                  <a:pt x="6400920" y="5916305"/>
                </a:lnTo>
                <a:lnTo>
                  <a:pt x="6400920" y="9416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noProof="0" smtClean="0"/>
              <a:t>4/26/2021</a:t>
            </a:fld>
            <a:endParaRPr lang="en-US" noProof="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noProof="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6E7077FF-6FAE-4A98-862F-3A2F931B958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357950" y="2852792"/>
            <a:ext cx="4633415" cy="257219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1E07B6-8D69-4F8A-9729-400511B37F8B}"/>
              </a:ext>
            </a:extLst>
          </p:cNvPr>
          <p:cNvSpPr/>
          <p:nvPr userDrawn="1"/>
        </p:nvSpPr>
        <p:spPr>
          <a:xfrm>
            <a:off x="1101715" y="1106424"/>
            <a:ext cx="5120640" cy="46451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7950" y="1352804"/>
            <a:ext cx="4633415" cy="1333641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11138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1001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558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3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56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F2F0876-DA34-44C2-B05E-66533803FE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33400" y="246600"/>
            <a:ext cx="11725200" cy="63648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E352C7E-BCE1-47CD-872E-2935DD89FC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2488" y="2103438"/>
            <a:ext cx="5243512" cy="3748087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26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59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772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51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64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24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9" r:id="rId5"/>
    <p:sldLayoutId id="2147483730" r:id="rId6"/>
    <p:sldLayoutId id="2147483736" r:id="rId7"/>
    <p:sldLayoutId id="2147483737" r:id="rId8"/>
    <p:sldLayoutId id="2147483727" r:id="rId9"/>
    <p:sldLayoutId id="2147483741" r:id="rId10"/>
    <p:sldLayoutId id="2147483740" r:id="rId11"/>
    <p:sldLayoutId id="2147483728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Man in headphones with a laptop">
            <a:extLst>
              <a:ext uri="{FF2B5EF4-FFF2-40B4-BE49-F238E27FC236}">
                <a16:creationId xmlns:a16="http://schemas.microsoft.com/office/drawing/2014/main" id="{ADA04C7C-FE8B-4C2F-BF2E-CBD501A02DF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11" y="11"/>
            <a:ext cx="12191978" cy="685798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53F3E-E6E8-4DEE-A6F6-D6A88FD391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en-US" dirty="0" err="1"/>
              <a:t>Devops</a:t>
            </a:r>
            <a:r>
              <a:rPr lang="en-US" dirty="0"/>
              <a:t> course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954176-1A2D-47B9-B195-FB21407C0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en-US" sz="2400" dirty="0"/>
              <a:t>SQL vs. NoSQL Databases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173535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 Databases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/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4400" dirty="0"/>
              <a:t>Not Only SQL :)</a:t>
            </a:r>
            <a:br>
              <a:rPr lang="en-US" sz="3600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09025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Scalability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3002280"/>
            <a:ext cx="10058400" cy="38496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800" b="1" dirty="0">
                <a:solidFill>
                  <a:srgbClr val="FF0000"/>
                </a:solidFill>
              </a:rPr>
              <a:t>➔ Auto </a:t>
            </a:r>
            <a:r>
              <a:rPr lang="en-US" sz="2800" b="1" dirty="0" err="1">
                <a:solidFill>
                  <a:srgbClr val="FF0000"/>
                </a:solidFill>
              </a:rPr>
              <a:t>Sharding</a:t>
            </a:r>
            <a:br>
              <a:rPr lang="en-US" sz="2400" dirty="0"/>
            </a:br>
            <a:endParaRPr lang="en-US" sz="2400" dirty="0"/>
          </a:p>
          <a:p>
            <a:endParaRPr lang="ru-RU" sz="2400" dirty="0"/>
          </a:p>
          <a:p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0916" t="30741" r="21749" b="34889"/>
          <a:stretch/>
        </p:blipFill>
        <p:spPr>
          <a:xfrm>
            <a:off x="853440" y="1737360"/>
            <a:ext cx="10485120" cy="353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82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Flexibility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br>
              <a:rPr lang="en-US" sz="2400" dirty="0"/>
            </a:br>
            <a:r>
              <a:rPr lang="en-US" sz="3600" dirty="0"/>
              <a:t>✔ Schema-free Database 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✔ Suitable for the rapid application development</a:t>
            </a:r>
            <a:endParaRPr lang="en-US" sz="2400" dirty="0"/>
          </a:p>
          <a:p>
            <a:endParaRPr lang="ru-RU" sz="24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465974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✔ No cross-collection queries 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✔ Data is manipulated through OO APIs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86347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 Database Types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dirty="0"/>
              <a:t>✔ Document Databases </a:t>
            </a:r>
          </a:p>
          <a:p>
            <a:pPr marL="0" indent="0">
              <a:buNone/>
            </a:pPr>
            <a:r>
              <a:rPr lang="en-US" sz="3600" dirty="0"/>
              <a:t>      ✔ MongoDB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✔ Graph Stores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✔ Key-value Stores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✔ Wide-column stores</a:t>
            </a:r>
            <a:br>
              <a:rPr lang="en-US" sz="2000" dirty="0"/>
            </a:br>
            <a:endParaRPr lang="en-US" sz="2000" dirty="0"/>
          </a:p>
          <a:p>
            <a:endParaRPr lang="ru-RU" sz="2000" dirty="0"/>
          </a:p>
          <a:p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347443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 High Performance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3200" dirty="0"/>
              <a:t>✔Easily Scalable </a:t>
            </a:r>
          </a:p>
          <a:p>
            <a:pPr marL="0" indent="0">
              <a:buNone/>
            </a:pPr>
            <a:r>
              <a:rPr lang="en-US" sz="3200" dirty="0"/>
              <a:t>✔ Document-based </a:t>
            </a:r>
          </a:p>
          <a:p>
            <a:pPr marL="0" indent="0">
              <a:buNone/>
            </a:pPr>
            <a:r>
              <a:rPr lang="en-US" sz="3200" dirty="0"/>
              <a:t>✔ NoSQL </a:t>
            </a:r>
          </a:p>
          <a:p>
            <a:pPr marL="0" indent="0">
              <a:buNone/>
            </a:pPr>
            <a:r>
              <a:rPr lang="en-US" sz="3200" dirty="0"/>
              <a:t>✔BSON formatted Data </a:t>
            </a:r>
          </a:p>
          <a:p>
            <a:pPr marL="0" indent="0">
              <a:buNone/>
            </a:pPr>
            <a:r>
              <a:rPr lang="en-US" sz="3200" dirty="0"/>
              <a:t>✔Queried through Idiomatic Drivers</a:t>
            </a:r>
            <a:br>
              <a:rPr lang="en-US" dirty="0"/>
            </a:b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7839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1783080"/>
            <a:ext cx="10058400" cy="38496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Account Holders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endParaRPr lang="ru-RU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104736"/>
              </p:ext>
            </p:extLst>
          </p:nvPr>
        </p:nvGraphicFramePr>
        <p:xfrm>
          <a:off x="1066800" y="2269969"/>
          <a:ext cx="8127999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6131374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2861712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935188397"/>
                    </a:ext>
                  </a:extLst>
                </a:gridCol>
              </a:tblGrid>
              <a:tr h="201506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n-lt"/>
                        </a:rPr>
                        <a:t>ID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>
                          <a:latin typeface="+mn-lt"/>
                        </a:rPr>
                        <a:t>First_Name</a:t>
                      </a:r>
                      <a:r>
                        <a:rPr lang="en-US" sz="2400" dirty="0">
                          <a:latin typeface="+mn-lt"/>
                        </a:rPr>
                        <a:t> 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>
                          <a:latin typeface="+mn-lt"/>
                        </a:rPr>
                        <a:t>Last_Name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911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n-lt"/>
                        </a:rPr>
                        <a:t>0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n-lt"/>
                        </a:rPr>
                        <a:t>Osama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n-lt"/>
                        </a:rPr>
                        <a:t>Steve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9334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n-lt"/>
                        </a:rPr>
                        <a:t>1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>
                          <a:latin typeface="+mn-lt"/>
                        </a:rPr>
                        <a:t>Jomaa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>
                          <a:latin typeface="+mn-lt"/>
                        </a:rPr>
                        <a:t>Brightwood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486506"/>
                  </a:ext>
                </a:extLst>
              </a:tr>
            </a:tbl>
          </a:graphicData>
        </a:graphic>
      </p:graphicFrame>
      <p:sp>
        <p:nvSpPr>
          <p:cNvPr id="7" name="Прямоугольник 6"/>
          <p:cNvSpPr/>
          <p:nvPr/>
        </p:nvSpPr>
        <p:spPr>
          <a:xfrm>
            <a:off x="1066800" y="3707892"/>
            <a:ext cx="11288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Accounts</a:t>
            </a:r>
            <a:endParaRPr lang="ru-RU" sz="2400" dirty="0"/>
          </a:p>
        </p:txBody>
      </p:sp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78764"/>
              </p:ext>
            </p:extLst>
          </p:nvPr>
        </p:nvGraphicFramePr>
        <p:xfrm>
          <a:off x="1066800" y="4309306"/>
          <a:ext cx="8128000" cy="17667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47924837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874690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4681166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6099349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439380831"/>
                    </a:ext>
                  </a:extLst>
                </a:gridCol>
              </a:tblGrid>
              <a:tr h="254744">
                <a:tc>
                  <a:txBody>
                    <a:bodyPr/>
                    <a:lstStyle/>
                    <a:p>
                      <a:r>
                        <a:rPr lang="en-US" sz="1050" dirty="0"/>
                        <a:t>ID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 err="1"/>
                        <a:t>Account_Type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 err="1"/>
                        <a:t>Account_Balance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Currency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Holder (FK: Persons)</a:t>
                      </a:r>
                      <a:endParaRPr lang="ru-RU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1194974"/>
                  </a:ext>
                </a:extLst>
              </a:tr>
              <a:tr h="204786">
                <a:tc>
                  <a:txBody>
                    <a:bodyPr/>
                    <a:lstStyle/>
                    <a:p>
                      <a:r>
                        <a:rPr lang="en-US" sz="1050" dirty="0"/>
                        <a:t>0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 err="1"/>
                        <a:t>Investement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80000.00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USD 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0</a:t>
                      </a:r>
                      <a:endParaRPr lang="ru-RU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886277"/>
                  </a:ext>
                </a:extLst>
              </a:tr>
              <a:tr h="204786">
                <a:tc>
                  <a:txBody>
                    <a:bodyPr/>
                    <a:lstStyle/>
                    <a:p>
                      <a:r>
                        <a:rPr lang="en-US" sz="1050" dirty="0"/>
                        <a:t>1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Investement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50" dirty="0"/>
                        <a:t>70400.00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USD 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0</a:t>
                      </a:r>
                      <a:endParaRPr lang="ru-RU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267057"/>
                  </a:ext>
                </a:extLst>
              </a:tr>
              <a:tr h="204786">
                <a:tc>
                  <a:txBody>
                    <a:bodyPr/>
                    <a:lstStyle/>
                    <a:p>
                      <a:r>
                        <a:rPr lang="en-US" sz="1050" dirty="0"/>
                        <a:t>2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Checking 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45</a:t>
                      </a:r>
                      <a:r>
                        <a:rPr lang="ru-RU" sz="1050" dirty="0"/>
                        <a:t>00.00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USD 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0</a:t>
                      </a:r>
                      <a:endParaRPr lang="ru-RU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245664"/>
                  </a:ext>
                </a:extLst>
              </a:tr>
              <a:tr h="204786">
                <a:tc>
                  <a:txBody>
                    <a:bodyPr/>
                    <a:lstStyle/>
                    <a:p>
                      <a:r>
                        <a:rPr lang="en-US" sz="1050" dirty="0"/>
                        <a:t>3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Checking 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450</a:t>
                      </a:r>
                      <a:r>
                        <a:rPr lang="ru-RU" sz="1050" dirty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YEN 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1</a:t>
                      </a:r>
                      <a:endParaRPr lang="ru-RU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471782"/>
                  </a:ext>
                </a:extLst>
              </a:tr>
              <a:tr h="204786">
                <a:tc>
                  <a:txBody>
                    <a:bodyPr/>
                    <a:lstStyle/>
                    <a:p>
                      <a:r>
                        <a:rPr lang="en-US" sz="1050" dirty="0"/>
                        <a:t>4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 err="1"/>
                        <a:t>Investement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50" dirty="0"/>
                        <a:t>5000.00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YEN 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1</a:t>
                      </a:r>
                      <a:endParaRPr lang="ru-RU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54994"/>
                  </a:ext>
                </a:extLst>
              </a:tr>
              <a:tr h="254744">
                <a:tc>
                  <a:txBody>
                    <a:bodyPr/>
                    <a:lstStyle/>
                    <a:p>
                      <a:r>
                        <a:rPr lang="en-US" sz="1050" dirty="0"/>
                        <a:t>5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 err="1"/>
                        <a:t>Investement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6</a:t>
                      </a:r>
                      <a:r>
                        <a:rPr lang="ru-RU" sz="1050" dirty="0"/>
                        <a:t>000.00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YEN </a:t>
                      </a:r>
                      <a:endParaRPr lang="ru-RU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1</a:t>
                      </a:r>
                      <a:endParaRPr lang="ru-RU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22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3813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23751" t="32370" r="25333" b="24518"/>
          <a:stretch/>
        </p:blipFill>
        <p:spPr>
          <a:xfrm>
            <a:off x="1280160" y="1752600"/>
            <a:ext cx="9311640" cy="443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307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23499" t="24222" r="24834" b="12371"/>
          <a:stretch/>
        </p:blipFill>
        <p:spPr>
          <a:xfrm>
            <a:off x="1066800" y="167640"/>
            <a:ext cx="9448800" cy="652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408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DB: Paper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{ </a:t>
            </a:r>
          </a:p>
          <a:p>
            <a:pPr marL="0" indent="0">
              <a:buNone/>
            </a:pPr>
            <a:r>
              <a:rPr lang="en-US" sz="2400" dirty="0"/>
              <a:t>“PMID” : The </a:t>
            </a:r>
            <a:r>
              <a:rPr lang="en-US" sz="2400" dirty="0" err="1"/>
              <a:t>pubmed</a:t>
            </a:r>
            <a:r>
              <a:rPr lang="en-US" sz="2400" dirty="0"/>
              <a:t> id for the paper </a:t>
            </a:r>
          </a:p>
          <a:p>
            <a:pPr marL="0" indent="0">
              <a:buNone/>
            </a:pPr>
            <a:r>
              <a:rPr lang="en-US" sz="2400" dirty="0"/>
              <a:t>“Organism” : The organism that the paper studies </a:t>
            </a:r>
          </a:p>
          <a:p>
            <a:pPr marL="0" indent="0">
              <a:buNone/>
            </a:pPr>
            <a:r>
              <a:rPr lang="en-US" sz="2400" dirty="0"/>
              <a:t>“Citation” : The list of citations of the paper </a:t>
            </a:r>
          </a:p>
          <a:p>
            <a:pPr marL="0" indent="0">
              <a:buNone/>
            </a:pPr>
            <a:r>
              <a:rPr lang="en-US" sz="2400" dirty="0"/>
              <a:t>“</a:t>
            </a:r>
            <a:r>
              <a:rPr lang="en-US" sz="2400" dirty="0" err="1"/>
              <a:t>MeshHeadings</a:t>
            </a:r>
            <a:r>
              <a:rPr lang="en-US" sz="2400" dirty="0"/>
              <a:t>” : The list of the </a:t>
            </a:r>
            <a:r>
              <a:rPr lang="en-US" sz="2400" dirty="0" err="1"/>
              <a:t>MeSH</a:t>
            </a:r>
            <a:r>
              <a:rPr lang="en-US" sz="2400" dirty="0"/>
              <a:t> headings that the paper is annotated to </a:t>
            </a:r>
          </a:p>
          <a:p>
            <a:pPr marL="0" indent="0">
              <a:buNone/>
            </a:pPr>
            <a:r>
              <a:rPr lang="en-US" sz="2400" dirty="0"/>
              <a:t>“</a:t>
            </a:r>
            <a:r>
              <a:rPr lang="en-US" sz="2400" dirty="0" err="1"/>
              <a:t>PubTypes</a:t>
            </a:r>
            <a:r>
              <a:rPr lang="en-US" sz="2400" dirty="0"/>
              <a:t>” : The list of publication types for this paper </a:t>
            </a:r>
          </a:p>
          <a:p>
            <a:pPr marL="0" indent="0">
              <a:buNone/>
            </a:pPr>
            <a:r>
              <a:rPr lang="en-US" sz="2400" dirty="0"/>
              <a:t>“Proteins”: The list of proteins studied in the paper</a:t>
            </a:r>
          </a:p>
          <a:p>
            <a:pPr marL="0" indent="0">
              <a:buNone/>
            </a:pPr>
            <a:r>
              <a:rPr lang="en-US" sz="2400" dirty="0"/>
              <a:t> }</a:t>
            </a:r>
            <a:br>
              <a:rPr lang="en-US" dirty="0"/>
            </a:b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0180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Database Issues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2546180"/>
            <a:ext cx="10058400" cy="384962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4000" dirty="0"/>
              <a:t>● Scalability </a:t>
            </a:r>
            <a:endParaRPr lang="ru-RU" sz="4000" dirty="0"/>
          </a:p>
          <a:p>
            <a:pPr marL="0" indent="0" algn="just">
              <a:buNone/>
            </a:pPr>
            <a:r>
              <a:rPr lang="en-US" sz="4000" dirty="0"/>
              <a:t>● Flexibility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449793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DB: Protein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{ </a:t>
            </a:r>
          </a:p>
          <a:p>
            <a:pPr marL="0" indent="0">
              <a:buNone/>
            </a:pPr>
            <a:r>
              <a:rPr lang="en-US" sz="2000" dirty="0"/>
              <a:t>“PID”: Protein ID, </a:t>
            </a:r>
          </a:p>
          <a:p>
            <a:pPr marL="0" indent="0">
              <a:buNone/>
            </a:pPr>
            <a:r>
              <a:rPr lang="en-US" sz="2000" dirty="0"/>
              <a:t>“Organism”: The organism of the protein </a:t>
            </a:r>
          </a:p>
          <a:p>
            <a:pPr marL="0" indent="0">
              <a:buNone/>
            </a:pPr>
            <a:r>
              <a:rPr lang="en-US" sz="2000" dirty="0"/>
              <a:t>“Sequence”: The amino acid sequence of the protein </a:t>
            </a:r>
          </a:p>
          <a:p>
            <a:pPr marL="0" indent="0">
              <a:buNone/>
            </a:pPr>
            <a:r>
              <a:rPr lang="en-US" sz="2000" dirty="0"/>
              <a:t>“GO Terms”: The Gene Ontology terms that the proteins is annotated to </a:t>
            </a:r>
          </a:p>
          <a:p>
            <a:pPr marL="0" indent="0">
              <a:buNone/>
            </a:pPr>
            <a:r>
              <a:rPr lang="en-US" sz="2000" dirty="0"/>
              <a:t>“Papers”: The list of papers that the protein is studied in </a:t>
            </a:r>
          </a:p>
          <a:p>
            <a:pPr marL="0" indent="0">
              <a:buNone/>
            </a:pPr>
            <a:r>
              <a:rPr lang="en-US" sz="2000" dirty="0"/>
              <a:t>“Homologs”: The homologs of the protein acquired by BLAST </a:t>
            </a:r>
          </a:p>
          <a:p>
            <a:pPr marL="0" indent="0">
              <a:buNone/>
            </a:pPr>
            <a:r>
              <a:rPr lang="en-US" sz="2000" dirty="0"/>
              <a:t>}</a:t>
            </a:r>
            <a:br>
              <a:rPr lang="en-US" dirty="0"/>
            </a:b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54328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DB: </a:t>
            </a:r>
            <a:r>
              <a:rPr lang="en-US" dirty="0" err="1"/>
              <a:t>MeSH</a:t>
            </a:r>
            <a:r>
              <a:rPr lang="en-US" dirty="0"/>
              <a:t> Tree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2400" dirty="0"/>
              <a:t>{ </a:t>
            </a:r>
          </a:p>
          <a:p>
            <a:pPr marL="0" indent="0">
              <a:buNone/>
            </a:pPr>
            <a:r>
              <a:rPr lang="en-US" sz="2400" dirty="0"/>
              <a:t>“TID”: Term ID “Category”: One of the 16 </a:t>
            </a:r>
            <a:r>
              <a:rPr lang="en-US" sz="2400" dirty="0" err="1"/>
              <a:t>MeSH</a:t>
            </a:r>
            <a:r>
              <a:rPr lang="en-US" sz="2400" dirty="0"/>
              <a:t> top level categories </a:t>
            </a:r>
          </a:p>
          <a:p>
            <a:pPr marL="0" indent="0">
              <a:buNone/>
            </a:pPr>
            <a:r>
              <a:rPr lang="en-US" sz="2400" dirty="0"/>
              <a:t>“Parent”: The direct </a:t>
            </a:r>
            <a:r>
              <a:rPr lang="en-US" sz="2400" dirty="0" err="1"/>
              <a:t>MeSH</a:t>
            </a:r>
            <a:r>
              <a:rPr lang="en-US" sz="2400" dirty="0"/>
              <a:t> parent of the term </a:t>
            </a:r>
          </a:p>
          <a:p>
            <a:pPr marL="0" indent="0">
              <a:buNone/>
            </a:pPr>
            <a:r>
              <a:rPr lang="en-US" sz="2400" dirty="0"/>
              <a:t>“Ancestors”: The list of the term </a:t>
            </a:r>
            <a:r>
              <a:rPr lang="en-US" sz="2400" dirty="0" err="1"/>
              <a:t>MeSH</a:t>
            </a:r>
            <a:r>
              <a:rPr lang="en-US" sz="2400" dirty="0"/>
              <a:t> ancestors </a:t>
            </a:r>
          </a:p>
          <a:p>
            <a:pPr marL="0" indent="0">
              <a:buNone/>
            </a:pPr>
            <a:r>
              <a:rPr lang="en-US" sz="2400" dirty="0"/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6918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Scalability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0" indent="0" algn="just">
              <a:buNone/>
            </a:pPr>
            <a:r>
              <a:rPr lang="en-US" sz="3200" dirty="0"/>
              <a:t>The ability of a system</a:t>
            </a:r>
            <a:r>
              <a:rPr lang="ru-RU" sz="3200" dirty="0"/>
              <a:t> </a:t>
            </a:r>
            <a:r>
              <a:rPr lang="en-US" sz="3200" dirty="0"/>
              <a:t>to handle a growing amount of work in a capable manner or its ability to be enlarged to accommodate that growth.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843764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Scalability Types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21583" t="21107" r="20666" b="13650"/>
          <a:stretch/>
        </p:blipFill>
        <p:spPr>
          <a:xfrm>
            <a:off x="3106891" y="2802917"/>
            <a:ext cx="4814297" cy="2917756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813454" y="1806078"/>
            <a:ext cx="13947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Vertical</a:t>
            </a:r>
            <a:endParaRPr lang="ru-RU" sz="32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842403" y="5707585"/>
            <a:ext cx="16930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Horizontal</a:t>
            </a:r>
            <a:endParaRPr lang="ru-RU" sz="2800" dirty="0"/>
          </a:p>
        </p:txBody>
      </p:sp>
      <p:pic>
        <p:nvPicPr>
          <p:cNvPr id="1026" name="Picture 2" descr="Designing Highly Scalable Database Architectures - Business Intelligence  Info">
            <a:extLst>
              <a:ext uri="{FF2B5EF4-FFF2-40B4-BE49-F238E27FC236}">
                <a16:creationId xmlns:a16="http://schemas.microsoft.com/office/drawing/2014/main" id="{C11CCB37-69F5-4C8F-9D52-0F765F4DB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6150" y="1806078"/>
            <a:ext cx="7099699" cy="4541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034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</a:t>
            </a:r>
            <a:r>
              <a:rPr lang="en-US" dirty="0" err="1"/>
              <a:t>Dbs</a:t>
            </a:r>
            <a:r>
              <a:rPr lang="en-US" dirty="0"/>
              <a:t> are Vertically Scalable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4704080"/>
            <a:ext cx="10058400" cy="38496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✔ Low performance </a:t>
            </a:r>
          </a:p>
          <a:p>
            <a:pPr marL="0" indent="0">
              <a:buNone/>
            </a:pPr>
            <a:r>
              <a:rPr lang="en-US" dirty="0"/>
              <a:t>✔ Lots of engineering work </a:t>
            </a:r>
          </a:p>
          <a:p>
            <a:pPr marL="0" indent="0">
              <a:buNone/>
            </a:pPr>
            <a:r>
              <a:rPr lang="en-US" dirty="0"/>
              <a:t>✔ Expensive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1500" t="30889" r="22167" b="35037"/>
          <a:stretch/>
        </p:blipFill>
        <p:spPr>
          <a:xfrm>
            <a:off x="1066800" y="1902434"/>
            <a:ext cx="7934960" cy="269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298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Flexibility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1791093"/>
            <a:ext cx="10058400" cy="41616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ability of a system to change during the development life cycle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26333" t="19630" r="25500" b="30000"/>
          <a:stretch/>
        </p:blipFill>
        <p:spPr>
          <a:xfrm>
            <a:off x="1066799" y="2335259"/>
            <a:ext cx="8633381" cy="382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19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DBs Structure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✔ Change of the data structure is difficult and costly</a:t>
            </a:r>
          </a:p>
          <a:p>
            <a:pPr marL="0" indent="0">
              <a:buNone/>
            </a:pPr>
            <a:r>
              <a:rPr lang="en-US" sz="3600" dirty="0"/>
              <a:t> </a:t>
            </a:r>
          </a:p>
          <a:p>
            <a:pPr marL="0" indent="0">
              <a:buNone/>
            </a:pPr>
            <a:r>
              <a:rPr lang="en-US" sz="3600" dirty="0"/>
              <a:t>✔ Not suitable for model software methodologies, e.g. agile.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639148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/>
              <a:t>The capabilities of a system when observed under particular conditions</a:t>
            </a:r>
            <a:br>
              <a:rPr lang="en-US" sz="2800" dirty="0"/>
            </a:br>
            <a:endParaRPr lang="en-US" sz="2800" dirty="0"/>
          </a:p>
          <a:p>
            <a:pPr algn="just"/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35667" t="28666" r="42000" b="35334"/>
          <a:stretch/>
        </p:blipFill>
        <p:spPr>
          <a:xfrm>
            <a:off x="4591693" y="3224784"/>
            <a:ext cx="3008614" cy="272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755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DBs are Relational DBs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2103121"/>
            <a:ext cx="10058400" cy="3109902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2800" dirty="0"/>
              <a:t>✔ Cross-table queries are inevitable 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✔ Multiple queries on different tables hurts the performance 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✔ No direct mapping between tables in a database and objects in an OOL</a:t>
            </a:r>
          </a:p>
        </p:txBody>
      </p:sp>
    </p:spTree>
    <p:extLst>
      <p:ext uri="{BB962C8B-B14F-4D97-AF65-F5344CB8AC3E}">
        <p14:creationId xmlns:p14="http://schemas.microsoft.com/office/powerpoint/2010/main" val="34036722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D"/>
      </a:dk2>
      <a:lt2>
        <a:srgbClr val="E2E2E8"/>
      </a:lt2>
      <a:accent1>
        <a:srgbClr val="A5A27D"/>
      </a:accent1>
      <a:accent2>
        <a:srgbClr val="B79A7A"/>
      </a:accent2>
      <a:accent3>
        <a:srgbClr val="C2948F"/>
      </a:accent3>
      <a:accent4>
        <a:srgbClr val="BA7F91"/>
      </a:accent4>
      <a:accent5>
        <a:srgbClr val="C390B5"/>
      </a:accent5>
      <a:accent6>
        <a:srgbClr val="B17FBA"/>
      </a:accent6>
      <a:hlink>
        <a:srgbClr val="6D71B0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-Corporate_Teach a Course_04_Win32_MO - v4" id="{2AE1B83A-9721-4EF8-B275-2624D019C8C0}" vid="{8CDF83C5-BCF3-42CE-9DDC-151D6253CC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1243E30-12F4-4BE3-B27D-23AB115E9D1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96A612-58F4-4E9A-9665-3987CC3AC4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F5E4A76-0180-4CD0-B081-82F74A336136}">
  <ds:schemaRefs>
    <ds:schemaRef ds:uri="http://schemas.openxmlformats.org/package/2006/metadata/core-properties"/>
    <ds:schemaRef ds:uri="16c05727-aa75-4e4a-9b5f-8a80a1165891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481</Words>
  <Application>Microsoft Office PowerPoint</Application>
  <PresentationFormat>Widescreen</PresentationFormat>
  <Paragraphs>134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Garamond</vt:lpstr>
      <vt:lpstr>SavonVTI</vt:lpstr>
      <vt:lpstr>Devops course</vt:lpstr>
      <vt:lpstr>SQL Database Issues</vt:lpstr>
      <vt:lpstr>Scalability</vt:lpstr>
      <vt:lpstr>Scalability Types</vt:lpstr>
      <vt:lpstr>SQL Dbs are Vertically Scalable</vt:lpstr>
      <vt:lpstr>Flexibility</vt:lpstr>
      <vt:lpstr>SQL DBs Structure</vt:lpstr>
      <vt:lpstr>Performance</vt:lpstr>
      <vt:lpstr>SQL DBs are Relational DBs</vt:lpstr>
      <vt:lpstr>NoSQL Databases</vt:lpstr>
      <vt:lpstr>Scalability</vt:lpstr>
      <vt:lpstr>Flexibility</vt:lpstr>
      <vt:lpstr>Performance</vt:lpstr>
      <vt:lpstr>NoSQL Database Types</vt:lpstr>
      <vt:lpstr>MongoDB High Performance</vt:lpstr>
      <vt:lpstr>MongoDB</vt:lpstr>
      <vt:lpstr>MongoDB</vt:lpstr>
      <vt:lpstr>MongoDB</vt:lpstr>
      <vt:lpstr>Our DB: Paper</vt:lpstr>
      <vt:lpstr>Our DB: Protein</vt:lpstr>
      <vt:lpstr>Our DB: MeSH Tree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2020-05-10T22:40:24Z</dcterms:created>
  <dcterms:modified xsi:type="dcterms:W3CDTF">2021-04-26T15:15:32Z</dcterms:modified>
</cp:coreProperties>
</file>